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9" r:id="rId3"/>
    <p:sldId id="280" r:id="rId4"/>
    <p:sldId id="283" r:id="rId5"/>
    <p:sldId id="281" r:id="rId6"/>
    <p:sldId id="285" r:id="rId7"/>
    <p:sldId id="288" r:id="rId8"/>
    <p:sldId id="286" r:id="rId9"/>
    <p:sldId id="289" r:id="rId10"/>
    <p:sldId id="28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42"/>
    <a:srgbClr val="46B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48194-B19A-782A-B8C2-C55F72ECD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6268CD-091A-DC17-156C-6FA1F5C16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59E5D-6204-65EC-4CF7-3C39DB43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88776-B493-28B3-6A19-599BBD12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2BB2ED-E4DA-35C3-F5C5-8BCA5321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66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F0A47-61D3-5319-E9FE-20E6D597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B6164-7273-6D4F-DBBE-E72B9F832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29AD6-2439-D83B-9B98-707006263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2ECCD-4D37-E82A-3921-549519937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AB8259-3477-BF92-63E4-EA9967BE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9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39F458-983D-EC1A-61E4-A967850DF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630431-F1A2-8EE1-5897-AD75D7B73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CB8D6-D4AD-1A07-E422-ACE83F9A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C4F9DA-3513-2656-DAFE-CF4E9D77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DA9F3-FFFF-55DB-9C0E-B97069A3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20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6B6B0-3D8E-7D96-7801-AE6D0324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4FD84-FF4C-3737-E421-59A15DC29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35FC4-31A3-3EE3-09B4-511670E4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86FF5B-9DD6-CCA4-125E-363C9961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0A19FE-C04F-10A7-4BB2-2E2061E3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A7A96-4211-9D1A-BA1D-5FD6838E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63782-DAAC-B52F-B1C7-83E825CB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1B0D7-4F44-3C0A-684B-5CD318F17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F720C-BE56-E013-4163-F8A4B14D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7A6687-22C4-099D-5855-F2F6AADD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3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ED76A-539E-E1B0-3A2C-D4DC9A26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43941C-EF45-E87B-C55A-8EF7682B6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8A0C7-42FA-4005-72EF-661511A3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A84ABD-B656-0678-98F7-98CA6A99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48F986-7EAE-79C2-6035-A03204EB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80A496-7D26-C823-EB91-09F5AF4C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1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42AD3-5EB3-6404-07CF-0A925E8F9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71F5DB-626A-FAEA-74D6-B29648616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5F74E-0201-4E7D-87F9-6F2D39D3C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94E2C1-BD85-BBD5-C460-3C79C33BC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003DA7-12B6-86CC-B9B1-EAEDE1BE1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284BDE-FC30-5894-30A5-6EEBC85B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D517ED-D8C6-384A-F2F7-3EFE477E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599927-4574-777E-38CD-35715EBF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932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48B7D-1D17-D7D1-C355-1B94976F7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C01C37-1BD8-677C-AC88-A0D4BAD50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BAD94B-2FAF-FC40-FA9F-A4FB821B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6FB6AF-D14C-3F2E-77A6-B51693A6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7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40408-2DA6-6F68-11E3-4763BB83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C7630C-15F2-C0A0-ABC5-2BED43B1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FD59F5-4D45-1BD1-B49D-9F199A32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318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B4F8A-A4D3-42B1-5DD6-30B12FC0E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7DC2F-6680-8625-34E5-588DC50AC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E26147-68B3-C4A0-A420-1EE6808B7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EC4E3F-C77E-1443-F8E1-DAE520397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4E6BD0-2A9F-7709-7441-DBD0198D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CAB455-B20B-9D34-5A40-4691E7E3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25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41E01-B9BD-B9A1-31FC-33B059D1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6B27CB-05E9-62FC-43DC-124827E2A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D139A-B023-8C07-41D2-587B6C387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3509B3-FE33-BA80-4D37-77A0503F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8D709-C433-791E-7BA2-4A242C8F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EB1474-6A9E-5D05-533C-B84FDADC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8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36EDF5-87F9-89D1-9433-DAAB4265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732D4F-87F1-66EA-4CD9-AC7002C2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6A7564-0F7E-9B0E-1C1D-5A5F9F812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244BAB-2335-4166-8AA1-652D6B099951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A6AC3-6AC5-9D24-4AB9-3B3AEB24D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EFC47-B5BA-D2EB-057A-95AB650D3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01517A-0DA2-40B5-8C33-86C5D0C0F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12327-B77D-2A24-ACD1-06DE93842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OCR</a:t>
            </a:r>
            <a:r>
              <a:rPr lang="ko-KR" altLang="en-US" sz="4000" b="1" dirty="0"/>
              <a:t>과 </a:t>
            </a:r>
            <a:r>
              <a:rPr lang="en-US" altLang="ko-KR" sz="4000" b="1" dirty="0" err="1"/>
              <a:t>NetVLAD</a:t>
            </a:r>
            <a:r>
              <a:rPr lang="ko-KR" altLang="en-US" sz="4000" b="1" dirty="0"/>
              <a:t>를 활용한</a:t>
            </a:r>
            <a:br>
              <a:rPr lang="en-US" altLang="ko-KR" sz="4000" b="1" dirty="0"/>
            </a:br>
            <a:r>
              <a:rPr lang="ko-KR" altLang="en-US" sz="4000" b="1" dirty="0"/>
              <a:t>이미지 기반 위치 추정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EF39D4-B68D-87C9-DBED-FB2AA0C9B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7418" y="6012729"/>
            <a:ext cx="1921163" cy="406544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b="1" dirty="0"/>
              <a:t>Pearl </a:t>
            </a:r>
            <a:r>
              <a:rPr lang="ko-KR" altLang="en-US" b="1" dirty="0"/>
              <a:t>최진</a:t>
            </a:r>
            <a:r>
              <a:rPr lang="en-US" altLang="ko-KR" b="1" dirty="0"/>
              <a:t>, </a:t>
            </a:r>
            <a:r>
              <a:rPr lang="ko-KR" altLang="en-US" b="1" dirty="0" err="1"/>
              <a:t>김현빈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6606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C91E1-B98D-C291-315A-E3B6F62BE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2">
            <a:extLst>
              <a:ext uri="{FF2B5EF4-FFF2-40B4-BE49-F238E27FC236}">
                <a16:creationId xmlns:a16="http://schemas.microsoft.com/office/drawing/2014/main" id="{FAB3FDAE-58EA-14AC-A2E2-37F1009B34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63031" y="396558"/>
            <a:ext cx="386593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ko-KR" altLang="en-US" b="1" spc="-17" dirty="0"/>
              <a:t>진행 과정</a:t>
            </a:r>
            <a:endParaRPr b="1" spc="-17" dirty="0"/>
          </a:p>
        </p:txBody>
      </p:sp>
      <p:pic>
        <p:nvPicPr>
          <p:cNvPr id="59" name="object 3">
            <a:extLst>
              <a:ext uri="{FF2B5EF4-FFF2-40B4-BE49-F238E27FC236}">
                <a16:creationId xmlns:a16="http://schemas.microsoft.com/office/drawing/2014/main" id="{3CA56023-E2BC-8F6C-3266-18619CE731F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91" y="106928"/>
            <a:ext cx="850899" cy="68579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FBB637-6582-5D1A-FCDD-D6E0458EC429}"/>
              </a:ext>
            </a:extLst>
          </p:cNvPr>
          <p:cNvSpPr/>
          <p:nvPr/>
        </p:nvSpPr>
        <p:spPr>
          <a:xfrm>
            <a:off x="109491" y="106928"/>
            <a:ext cx="1006389" cy="97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4585B6E-446D-FC69-0B9E-EB7DE8FEF31E}"/>
              </a:ext>
            </a:extLst>
          </p:cNvPr>
          <p:cNvSpPr/>
          <p:nvPr/>
        </p:nvSpPr>
        <p:spPr>
          <a:xfrm>
            <a:off x="960390" y="2027993"/>
            <a:ext cx="2315836" cy="1710289"/>
          </a:xfrm>
          <a:prstGeom prst="roundRect">
            <a:avLst/>
          </a:prstGeom>
          <a:solidFill>
            <a:srgbClr val="46B1E1"/>
          </a:solidFill>
          <a:ln w="5715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9</a:t>
            </a:r>
            <a:r>
              <a:rPr lang="ko-KR" altLang="en-US" b="1" dirty="0">
                <a:solidFill>
                  <a:schemeClr val="tx1"/>
                </a:solidFill>
              </a:rPr>
              <a:t>월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위치추정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관련 논문 파악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BC8503-AA77-91D4-4E36-78D5C73EA5AE}"/>
              </a:ext>
            </a:extLst>
          </p:cNvPr>
          <p:cNvSpPr/>
          <p:nvPr/>
        </p:nvSpPr>
        <p:spPr>
          <a:xfrm>
            <a:off x="3533261" y="2027993"/>
            <a:ext cx="2315836" cy="1710289"/>
          </a:xfrm>
          <a:prstGeom prst="roundRect">
            <a:avLst/>
          </a:prstGeom>
          <a:solidFill>
            <a:srgbClr val="46B1E1"/>
          </a:solidFill>
          <a:ln w="5715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10</a:t>
            </a:r>
            <a:r>
              <a:rPr lang="ko-KR" altLang="en-US" b="1" dirty="0">
                <a:solidFill>
                  <a:schemeClr val="tx1"/>
                </a:solidFill>
              </a:rPr>
              <a:t>월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위치 추정 기술을 활용하여 위치 추정 방식 파악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AAAC80B-878A-EE98-8DA1-B22FD736C7E2}"/>
              </a:ext>
            </a:extLst>
          </p:cNvPr>
          <p:cNvSpPr/>
          <p:nvPr/>
        </p:nvSpPr>
        <p:spPr>
          <a:xfrm>
            <a:off x="6109539" y="2027993"/>
            <a:ext cx="2315836" cy="3837436"/>
          </a:xfrm>
          <a:prstGeom prst="roundRect">
            <a:avLst/>
          </a:prstGeom>
          <a:solidFill>
            <a:srgbClr val="46B1E1"/>
          </a:solidFill>
          <a:ln w="5715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11</a:t>
            </a:r>
            <a:r>
              <a:rPr lang="ko-KR" altLang="en-US" b="1" dirty="0">
                <a:solidFill>
                  <a:schemeClr val="tx1"/>
                </a:solidFill>
              </a:rPr>
              <a:t>월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NetVLAD</a:t>
            </a:r>
            <a:r>
              <a:rPr lang="ko-KR" altLang="en-US" b="1" dirty="0">
                <a:solidFill>
                  <a:schemeClr val="tx1"/>
                </a:solidFill>
              </a:rPr>
              <a:t>와 </a:t>
            </a:r>
            <a:r>
              <a:rPr lang="en-US" altLang="ko-KR" b="1" dirty="0">
                <a:solidFill>
                  <a:schemeClr val="tx1"/>
                </a:solidFill>
              </a:rPr>
              <a:t>OCR </a:t>
            </a:r>
            <a:r>
              <a:rPr lang="ko-KR" altLang="en-US" b="1" dirty="0">
                <a:solidFill>
                  <a:schemeClr val="tx1"/>
                </a:solidFill>
              </a:rPr>
              <a:t>기술 결합 모델 개발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F76F05-4CAF-1415-7095-13B388958CD7}"/>
              </a:ext>
            </a:extLst>
          </p:cNvPr>
          <p:cNvSpPr/>
          <p:nvPr/>
        </p:nvSpPr>
        <p:spPr>
          <a:xfrm>
            <a:off x="6109539" y="4155140"/>
            <a:ext cx="2315836" cy="1710289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지도에 위치 표시 기술 개발</a:t>
            </a: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9C8A7-276A-1C09-1C48-2877B93D0920}"/>
              </a:ext>
            </a:extLst>
          </p:cNvPr>
          <p:cNvSpPr txBox="1"/>
          <p:nvPr/>
        </p:nvSpPr>
        <p:spPr>
          <a:xfrm>
            <a:off x="612685" y="5289764"/>
            <a:ext cx="4864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Github</a:t>
            </a:r>
            <a:r>
              <a:rPr lang="en-US" altLang="ko-KR" sz="2000" dirty="0"/>
              <a:t> : </a:t>
            </a:r>
            <a:r>
              <a:rPr lang="en-US" altLang="ko-KR" sz="18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https://github.com/HBNU-SWUNIV/conv-capstone24-pearl/tree/main</a:t>
            </a:r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99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AD512-26D9-56B5-92B6-A88ECA7B0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CCBCAA52-6BA3-FEAB-3D2E-7588B0BDC35A}"/>
              </a:ext>
            </a:extLst>
          </p:cNvPr>
          <p:cNvGrpSpPr/>
          <p:nvPr/>
        </p:nvGrpSpPr>
        <p:grpSpPr>
          <a:xfrm>
            <a:off x="3400889" y="1251797"/>
            <a:ext cx="8791111" cy="5606203"/>
            <a:chOff x="5101333" y="1877695"/>
            <a:chExt cx="13186667" cy="8409305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51" name="object 5">
              <a:extLst>
                <a:ext uri="{FF2B5EF4-FFF2-40B4-BE49-F238E27FC236}">
                  <a16:creationId xmlns:a16="http://schemas.microsoft.com/office/drawing/2014/main" id="{4037F7C4-3831-7F98-9866-CFABB8A28A28}"/>
                </a:ext>
              </a:extLst>
            </p:cNvPr>
            <p:cNvGrpSpPr/>
            <p:nvPr/>
          </p:nvGrpSpPr>
          <p:grpSpPr>
            <a:xfrm>
              <a:off x="6951313" y="1877695"/>
              <a:ext cx="11336687" cy="8409305"/>
              <a:chOff x="6951428" y="1878164"/>
              <a:chExt cx="11336687" cy="8409305"/>
            </a:xfrm>
            <a:grpFill/>
          </p:grpSpPr>
          <p:sp>
            <p:nvSpPr>
              <p:cNvPr id="53" name="object 7">
                <a:extLst>
                  <a:ext uri="{FF2B5EF4-FFF2-40B4-BE49-F238E27FC236}">
                    <a16:creationId xmlns:a16="http://schemas.microsoft.com/office/drawing/2014/main" id="{C2B0F2C5-E579-E9CB-9CE6-70DAE22AB3EF}"/>
                  </a:ext>
                </a:extLst>
              </p:cNvPr>
              <p:cNvSpPr/>
              <p:nvPr/>
            </p:nvSpPr>
            <p:spPr>
              <a:xfrm>
                <a:off x="13756120" y="1878164"/>
                <a:ext cx="4531995" cy="8409305"/>
              </a:xfrm>
              <a:custGeom>
                <a:avLst/>
                <a:gdLst/>
                <a:ahLst/>
                <a:cxnLst/>
                <a:rect l="l" t="t" r="r" b="b"/>
                <a:pathLst>
                  <a:path w="4531994" h="8409305">
                    <a:moveTo>
                      <a:pt x="4531878" y="8408835"/>
                    </a:moveTo>
                    <a:lnTo>
                      <a:pt x="0" y="8408835"/>
                    </a:lnTo>
                    <a:lnTo>
                      <a:pt x="0" y="0"/>
                    </a:lnTo>
                    <a:lnTo>
                      <a:pt x="4531878" y="0"/>
                    </a:lnTo>
                    <a:lnTo>
                      <a:pt x="4531878" y="84088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pic>
            <p:nvPicPr>
              <p:cNvPr id="54" name="object 9">
                <a:extLst>
                  <a:ext uri="{FF2B5EF4-FFF2-40B4-BE49-F238E27FC236}">
                    <a16:creationId xmlns:a16="http://schemas.microsoft.com/office/drawing/2014/main" id="{AA97FDB8-FF0D-7B7B-F801-23FBAE7DB55A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397468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5" name="object 10">
                <a:extLst>
                  <a:ext uri="{FF2B5EF4-FFF2-40B4-BE49-F238E27FC236}">
                    <a16:creationId xmlns:a16="http://schemas.microsoft.com/office/drawing/2014/main" id="{89B99F3B-B750-886D-2288-ED7415DF45A8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544153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6" name="object 11">
                <a:extLst>
                  <a:ext uri="{FF2B5EF4-FFF2-40B4-BE49-F238E27FC236}">
                    <a16:creationId xmlns:a16="http://schemas.microsoft.com/office/drawing/2014/main" id="{0A1DBBF8-D2F6-C970-1120-4B33447962BF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690838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7" name="object 12">
                <a:extLst>
                  <a:ext uri="{FF2B5EF4-FFF2-40B4-BE49-F238E27FC236}">
                    <a16:creationId xmlns:a16="http://schemas.microsoft.com/office/drawing/2014/main" id="{233151B6-3D05-C62F-53E4-E42A0A4935BB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837523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52" name="순서도: 지연 51">
              <a:extLst>
                <a:ext uri="{FF2B5EF4-FFF2-40B4-BE49-F238E27FC236}">
                  <a16:creationId xmlns:a16="http://schemas.microsoft.com/office/drawing/2014/main" id="{0F1FECFE-DAFA-E236-CAD8-0E15DFF1837B}"/>
                </a:ext>
              </a:extLst>
            </p:cNvPr>
            <p:cNvSpPr/>
            <p:nvPr/>
          </p:nvSpPr>
          <p:spPr>
            <a:xfrm rot="10800000">
              <a:off x="5101333" y="1888901"/>
              <a:ext cx="8654672" cy="8398099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58" name="object 2">
            <a:extLst>
              <a:ext uri="{FF2B5EF4-FFF2-40B4-BE49-F238E27FC236}">
                <a16:creationId xmlns:a16="http://schemas.microsoft.com/office/drawing/2014/main" id="{58BE36EC-7930-18F0-6DCA-9911C8417A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1925" y="396558"/>
            <a:ext cx="2478509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ko-KR" altLang="en-US" b="1" dirty="0"/>
              <a:t>팀원 소개</a:t>
            </a:r>
            <a:endParaRPr b="1" spc="-17" dirty="0"/>
          </a:p>
        </p:txBody>
      </p:sp>
      <p:pic>
        <p:nvPicPr>
          <p:cNvPr id="59" name="object 3">
            <a:extLst>
              <a:ext uri="{FF2B5EF4-FFF2-40B4-BE49-F238E27FC236}">
                <a16:creationId xmlns:a16="http://schemas.microsoft.com/office/drawing/2014/main" id="{907CEB32-5938-9263-12D2-24ABFB614D3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91" y="106928"/>
            <a:ext cx="850899" cy="68579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9DB25C06-E26A-B78C-D6F1-B715B00C3140}"/>
              </a:ext>
            </a:extLst>
          </p:cNvPr>
          <p:cNvSpPr/>
          <p:nvPr/>
        </p:nvSpPr>
        <p:spPr>
          <a:xfrm>
            <a:off x="109491" y="106928"/>
            <a:ext cx="1006389" cy="97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B9B79D-4229-4362-C616-397E0E41F822}"/>
              </a:ext>
            </a:extLst>
          </p:cNvPr>
          <p:cNvSpPr txBox="1"/>
          <p:nvPr/>
        </p:nvSpPr>
        <p:spPr>
          <a:xfrm>
            <a:off x="4209025" y="3400301"/>
            <a:ext cx="80401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최   진 </a:t>
            </a:r>
            <a:r>
              <a:rPr lang="en-US" altLang="ko-KR" sz="3200" b="1" dirty="0"/>
              <a:t>: OCR </a:t>
            </a:r>
            <a:r>
              <a:rPr lang="ko-KR" altLang="en-US" sz="3200" b="1" dirty="0"/>
              <a:t>텍스트 분석 관련 알고리즘 개발 및 데이터 수집</a:t>
            </a:r>
            <a:endParaRPr lang="en-US" altLang="ko-KR" sz="3200" b="1" dirty="0"/>
          </a:p>
          <a:p>
            <a:pPr algn="ctr"/>
            <a:endParaRPr lang="en-US" altLang="ko-KR" sz="3200" b="1" dirty="0"/>
          </a:p>
          <a:p>
            <a:pPr algn="ctr"/>
            <a:r>
              <a:rPr lang="ko-KR" altLang="en-US" sz="3200" b="1" dirty="0"/>
              <a:t>김현빈 </a:t>
            </a:r>
            <a:r>
              <a:rPr lang="en-US" altLang="ko-KR" sz="3200" b="1" dirty="0"/>
              <a:t>: </a:t>
            </a:r>
            <a:r>
              <a:rPr lang="en-US" altLang="ko-KR" sz="3200" b="1" dirty="0" err="1"/>
              <a:t>NetVLAD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특징 벡터 추출 관련 알고리즘 개발 및 데이터 수집</a:t>
            </a:r>
            <a:endParaRPr lang="en-US" altLang="ko-KR" sz="32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623425-E332-197E-D65A-E8A818CCC13D}"/>
              </a:ext>
            </a:extLst>
          </p:cNvPr>
          <p:cNvSpPr txBox="1"/>
          <p:nvPr/>
        </p:nvSpPr>
        <p:spPr>
          <a:xfrm>
            <a:off x="5100186" y="2106708"/>
            <a:ext cx="2371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팀명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 PEARL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169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BB85856-7384-3E74-02C7-550209EF38BF}"/>
              </a:ext>
            </a:extLst>
          </p:cNvPr>
          <p:cNvGrpSpPr/>
          <p:nvPr/>
        </p:nvGrpSpPr>
        <p:grpSpPr>
          <a:xfrm rot="10800000">
            <a:off x="-2204259" y="-3348047"/>
            <a:ext cx="11340008" cy="8234082"/>
            <a:chOff x="5101333" y="1877695"/>
            <a:chExt cx="13186667" cy="8409305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5" name="object 5">
              <a:extLst>
                <a:ext uri="{FF2B5EF4-FFF2-40B4-BE49-F238E27FC236}">
                  <a16:creationId xmlns:a16="http://schemas.microsoft.com/office/drawing/2014/main" id="{D91AD90E-7333-DE09-666D-E2136DEB1D62}"/>
                </a:ext>
              </a:extLst>
            </p:cNvPr>
            <p:cNvGrpSpPr/>
            <p:nvPr/>
          </p:nvGrpSpPr>
          <p:grpSpPr>
            <a:xfrm>
              <a:off x="6951313" y="1877695"/>
              <a:ext cx="11336687" cy="8409305"/>
              <a:chOff x="6951428" y="1878164"/>
              <a:chExt cx="11336687" cy="8409305"/>
            </a:xfrm>
            <a:grpFill/>
          </p:grpSpPr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6D78FCE7-DBD6-A49B-13F9-4C20404B0F79}"/>
                  </a:ext>
                </a:extLst>
              </p:cNvPr>
              <p:cNvSpPr/>
              <p:nvPr/>
            </p:nvSpPr>
            <p:spPr>
              <a:xfrm>
                <a:off x="13756120" y="1878164"/>
                <a:ext cx="4531995" cy="8409305"/>
              </a:xfrm>
              <a:custGeom>
                <a:avLst/>
                <a:gdLst/>
                <a:ahLst/>
                <a:cxnLst/>
                <a:rect l="l" t="t" r="r" b="b"/>
                <a:pathLst>
                  <a:path w="4531994" h="8409305">
                    <a:moveTo>
                      <a:pt x="4531878" y="8408835"/>
                    </a:moveTo>
                    <a:lnTo>
                      <a:pt x="0" y="8408835"/>
                    </a:lnTo>
                    <a:lnTo>
                      <a:pt x="0" y="0"/>
                    </a:lnTo>
                    <a:lnTo>
                      <a:pt x="4531878" y="0"/>
                    </a:lnTo>
                    <a:lnTo>
                      <a:pt x="4531878" y="84088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pic>
            <p:nvPicPr>
              <p:cNvPr id="8" name="object 9">
                <a:extLst>
                  <a:ext uri="{FF2B5EF4-FFF2-40B4-BE49-F238E27FC236}">
                    <a16:creationId xmlns:a16="http://schemas.microsoft.com/office/drawing/2014/main" id="{239F280B-3CDE-9949-C6FF-1350ED1B7334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397468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9" name="object 10">
                <a:extLst>
                  <a:ext uri="{FF2B5EF4-FFF2-40B4-BE49-F238E27FC236}">
                    <a16:creationId xmlns:a16="http://schemas.microsoft.com/office/drawing/2014/main" id="{70AB18F8-A04C-9138-02E1-744AAFC72AB6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544153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0" name="object 11">
                <a:extLst>
                  <a:ext uri="{FF2B5EF4-FFF2-40B4-BE49-F238E27FC236}">
                    <a16:creationId xmlns:a16="http://schemas.microsoft.com/office/drawing/2014/main" id="{9E89B242-D82C-4D8C-7017-DAEC4788854D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690838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1" name="object 12">
                <a:extLst>
                  <a:ext uri="{FF2B5EF4-FFF2-40B4-BE49-F238E27FC236}">
                    <a16:creationId xmlns:a16="http://schemas.microsoft.com/office/drawing/2014/main" id="{D6E4F77E-56D4-FE47-2A8E-D0861326AF7C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837523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6" name="순서도: 지연 5">
              <a:extLst>
                <a:ext uri="{FF2B5EF4-FFF2-40B4-BE49-F238E27FC236}">
                  <a16:creationId xmlns:a16="http://schemas.microsoft.com/office/drawing/2014/main" id="{AEF164F2-D742-25DB-173A-64EBAB0EB58F}"/>
                </a:ext>
              </a:extLst>
            </p:cNvPr>
            <p:cNvSpPr/>
            <p:nvPr/>
          </p:nvSpPr>
          <p:spPr>
            <a:xfrm rot="10800000">
              <a:off x="5101333" y="1888901"/>
              <a:ext cx="8654672" cy="8398099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2" name="object 2">
            <a:extLst>
              <a:ext uri="{FF2B5EF4-FFF2-40B4-BE49-F238E27FC236}">
                <a16:creationId xmlns:a16="http://schemas.microsoft.com/office/drawing/2014/main" id="{E1C5EBFD-DDBC-1D34-63FE-26CFB74A68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4531" y="1294324"/>
            <a:ext cx="336203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ko-KR" altLang="en-US" sz="4000" b="1" dirty="0"/>
              <a:t>프로젝트 소개</a:t>
            </a:r>
            <a:endParaRPr sz="4000" b="1" spc="-17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5EFB9E-F769-D156-0DEB-A0E5E106479E}"/>
              </a:ext>
            </a:extLst>
          </p:cNvPr>
          <p:cNvSpPr txBox="1"/>
          <p:nvPr/>
        </p:nvSpPr>
        <p:spPr>
          <a:xfrm>
            <a:off x="2224760" y="2532934"/>
            <a:ext cx="6379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OCR</a:t>
            </a:r>
            <a:r>
              <a:rPr lang="ko-KR" altLang="en-US" sz="2400" b="1" dirty="0"/>
              <a:t>과 </a:t>
            </a:r>
            <a:r>
              <a:rPr lang="en-US" altLang="ko-KR" sz="2400" b="1" dirty="0"/>
              <a:t>NETVLAD</a:t>
            </a:r>
            <a:r>
              <a:rPr lang="ko-KR" altLang="en-US" sz="2400" b="1" dirty="0"/>
              <a:t>를 이용한 </a:t>
            </a:r>
            <a:endParaRPr lang="en-US" altLang="ko-KR" sz="2400" b="1" dirty="0"/>
          </a:p>
          <a:p>
            <a:r>
              <a:rPr lang="ko-KR" altLang="en-US" sz="2400" b="1" dirty="0"/>
              <a:t>이미지 정보 기반 현재 위치 추정 시스템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709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C0C19-7B81-9EC7-80BD-9ED769D87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C8CDC16-8D30-EF0C-5476-0EAF62B83CCB}"/>
              </a:ext>
            </a:extLst>
          </p:cNvPr>
          <p:cNvGrpSpPr/>
          <p:nvPr/>
        </p:nvGrpSpPr>
        <p:grpSpPr>
          <a:xfrm>
            <a:off x="5346092" y="729367"/>
            <a:ext cx="6860714" cy="5228087"/>
            <a:chOff x="5101333" y="1877695"/>
            <a:chExt cx="13186667" cy="8409305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5" name="object 5">
              <a:extLst>
                <a:ext uri="{FF2B5EF4-FFF2-40B4-BE49-F238E27FC236}">
                  <a16:creationId xmlns:a16="http://schemas.microsoft.com/office/drawing/2014/main" id="{A613D0BC-1264-9CF2-0789-FBB5366B8177}"/>
                </a:ext>
              </a:extLst>
            </p:cNvPr>
            <p:cNvGrpSpPr/>
            <p:nvPr/>
          </p:nvGrpSpPr>
          <p:grpSpPr>
            <a:xfrm>
              <a:off x="6951313" y="1877695"/>
              <a:ext cx="11336687" cy="8409305"/>
              <a:chOff x="6951428" y="1878164"/>
              <a:chExt cx="11336687" cy="8409305"/>
            </a:xfrm>
            <a:grpFill/>
          </p:grpSpPr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CC79E1E8-BE32-7B57-EAA8-73CC5EDC3ACC}"/>
                  </a:ext>
                </a:extLst>
              </p:cNvPr>
              <p:cNvSpPr/>
              <p:nvPr/>
            </p:nvSpPr>
            <p:spPr>
              <a:xfrm>
                <a:off x="13756120" y="1878164"/>
                <a:ext cx="4531995" cy="8409305"/>
              </a:xfrm>
              <a:custGeom>
                <a:avLst/>
                <a:gdLst/>
                <a:ahLst/>
                <a:cxnLst/>
                <a:rect l="l" t="t" r="r" b="b"/>
                <a:pathLst>
                  <a:path w="4531994" h="8409305">
                    <a:moveTo>
                      <a:pt x="4531878" y="8408835"/>
                    </a:moveTo>
                    <a:lnTo>
                      <a:pt x="0" y="8408835"/>
                    </a:lnTo>
                    <a:lnTo>
                      <a:pt x="0" y="0"/>
                    </a:lnTo>
                    <a:lnTo>
                      <a:pt x="4531878" y="0"/>
                    </a:lnTo>
                    <a:lnTo>
                      <a:pt x="4531878" y="84088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200" dirty="0"/>
              </a:p>
            </p:txBody>
          </p:sp>
          <p:pic>
            <p:nvPicPr>
              <p:cNvPr id="8" name="object 9">
                <a:extLst>
                  <a:ext uri="{FF2B5EF4-FFF2-40B4-BE49-F238E27FC236}">
                    <a16:creationId xmlns:a16="http://schemas.microsoft.com/office/drawing/2014/main" id="{016CB515-C3C9-9CD3-F443-01FBEDEF927A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397468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9" name="object 10">
                <a:extLst>
                  <a:ext uri="{FF2B5EF4-FFF2-40B4-BE49-F238E27FC236}">
                    <a16:creationId xmlns:a16="http://schemas.microsoft.com/office/drawing/2014/main" id="{C546A34E-2BBC-011E-3CBD-357A9C254E35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544153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0" name="object 11">
                <a:extLst>
                  <a:ext uri="{FF2B5EF4-FFF2-40B4-BE49-F238E27FC236}">
                    <a16:creationId xmlns:a16="http://schemas.microsoft.com/office/drawing/2014/main" id="{81D32E76-ADF3-96FB-EA60-AC666AD7BBAD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690838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1" name="object 12">
                <a:extLst>
                  <a:ext uri="{FF2B5EF4-FFF2-40B4-BE49-F238E27FC236}">
                    <a16:creationId xmlns:a16="http://schemas.microsoft.com/office/drawing/2014/main" id="{11710D1A-510F-1390-BBA1-F47F78A4B304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1428" y="8375233"/>
                <a:ext cx="104775" cy="10477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6" name="순서도: 지연 5">
              <a:extLst>
                <a:ext uri="{FF2B5EF4-FFF2-40B4-BE49-F238E27FC236}">
                  <a16:creationId xmlns:a16="http://schemas.microsoft.com/office/drawing/2014/main" id="{9547CECE-6947-3587-081F-63C05A313413}"/>
                </a:ext>
              </a:extLst>
            </p:cNvPr>
            <p:cNvSpPr/>
            <p:nvPr/>
          </p:nvSpPr>
          <p:spPr>
            <a:xfrm rot="10800000">
              <a:off x="5101333" y="1888901"/>
              <a:ext cx="8654672" cy="8398099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12" name="object 2">
            <a:extLst>
              <a:ext uri="{FF2B5EF4-FFF2-40B4-BE49-F238E27FC236}">
                <a16:creationId xmlns:a16="http://schemas.microsoft.com/office/drawing/2014/main" id="{43FF4766-9304-C3C5-BF0F-16AFDECB37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04066" y="1280118"/>
            <a:ext cx="3362036" cy="624103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ko-KR" altLang="en-US" sz="4000" b="1" spc="-17" dirty="0"/>
              <a:t>개발 필요성</a:t>
            </a:r>
            <a:endParaRPr sz="4000" b="1" spc="-17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3513D-7334-773D-CABE-87C841B6F97C}"/>
              </a:ext>
            </a:extLst>
          </p:cNvPr>
          <p:cNvSpPr txBox="1"/>
          <p:nvPr/>
        </p:nvSpPr>
        <p:spPr>
          <a:xfrm>
            <a:off x="5812694" y="2324235"/>
            <a:ext cx="63793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실내 환경에서는 </a:t>
            </a:r>
            <a:r>
              <a:rPr lang="en-US" altLang="ko-KR" sz="2400" b="1" dirty="0"/>
              <a:t>GPS</a:t>
            </a:r>
            <a:r>
              <a:rPr lang="ko-KR" altLang="en-US" sz="2400" b="1" dirty="0"/>
              <a:t>가 오차가 발생</a:t>
            </a:r>
            <a:endParaRPr lang="en-US" altLang="ko-KR" sz="2400" b="1" dirty="0"/>
          </a:p>
          <a:p>
            <a:r>
              <a:rPr lang="ko-KR" altLang="en-US" sz="2400" b="1" dirty="0"/>
              <a:t>로봇은 실내 위치 추정이 필수</a:t>
            </a:r>
            <a:endParaRPr lang="en-US" altLang="ko-KR" sz="2400" b="1" dirty="0"/>
          </a:p>
          <a:p>
            <a:endParaRPr lang="en-US" altLang="ko-KR" sz="2400" b="1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b="1" dirty="0"/>
              <a:t>카메라만으로 </a:t>
            </a:r>
            <a:r>
              <a:rPr lang="en-US" altLang="ko-KR" sz="2400" b="1" dirty="0"/>
              <a:t>GPS</a:t>
            </a:r>
            <a:r>
              <a:rPr lang="ko-KR" altLang="en-US" sz="2400" b="1" dirty="0"/>
              <a:t>가 제한된 환경에서도 효율적이고 적용이 간편한 </a:t>
            </a:r>
            <a:endParaRPr lang="en-US" altLang="ko-KR" sz="2400" b="1" dirty="0"/>
          </a:p>
          <a:p>
            <a:r>
              <a:rPr lang="en-US" altLang="ko-KR" sz="2400" b="1" dirty="0"/>
              <a:t>   </a:t>
            </a:r>
            <a:r>
              <a:rPr lang="ko-KR" altLang="en-US" sz="2400" b="1" dirty="0"/>
              <a:t>위치 추정 시스템이 필요</a:t>
            </a:r>
          </a:p>
          <a:p>
            <a:endParaRPr lang="ko-KR" altLang="en-US" sz="2400" b="1" dirty="0"/>
          </a:p>
        </p:txBody>
      </p:sp>
      <p:pic>
        <p:nvPicPr>
          <p:cNvPr id="2050" name="Picture 2" descr="GPS.gov: GPS Accuracy">
            <a:extLst>
              <a:ext uri="{FF2B5EF4-FFF2-40B4-BE49-F238E27FC236}">
                <a16:creationId xmlns:a16="http://schemas.microsoft.com/office/drawing/2014/main" id="{F5C3D998-5893-F4FB-52AB-52AC1C49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9" y="1248645"/>
            <a:ext cx="3232649" cy="215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are the sources of errors that can affect your GPS accuracy? - Drotek  Electronics">
            <a:extLst>
              <a:ext uri="{FF2B5EF4-FFF2-40B4-BE49-F238E27FC236}">
                <a16:creationId xmlns:a16="http://schemas.microsoft.com/office/drawing/2014/main" id="{9014DA42-241F-65F4-EF47-7A767B1F4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48" y="3625691"/>
            <a:ext cx="3353899" cy="277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57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EC40-9C3C-F1D4-CC80-C1151D78F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2">
            <a:extLst>
              <a:ext uri="{FF2B5EF4-FFF2-40B4-BE49-F238E27FC236}">
                <a16:creationId xmlns:a16="http://schemas.microsoft.com/office/drawing/2014/main" id="{424E8FB7-F121-1816-1F45-AE77A1961E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63031" y="396558"/>
            <a:ext cx="3865935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ko-KR" altLang="en-US" b="1" spc="-17" dirty="0"/>
              <a:t>알고리즘 구조</a:t>
            </a:r>
            <a:endParaRPr b="1" spc="-17" dirty="0"/>
          </a:p>
        </p:txBody>
      </p:sp>
      <p:pic>
        <p:nvPicPr>
          <p:cNvPr id="59" name="object 3">
            <a:extLst>
              <a:ext uri="{FF2B5EF4-FFF2-40B4-BE49-F238E27FC236}">
                <a16:creationId xmlns:a16="http://schemas.microsoft.com/office/drawing/2014/main" id="{3D1D742F-8943-F306-251A-B75A58A4CD5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91" y="106928"/>
            <a:ext cx="850899" cy="68579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68686EA5-50FC-2D64-F5FA-EA32D8E48DF4}"/>
              </a:ext>
            </a:extLst>
          </p:cNvPr>
          <p:cNvSpPr/>
          <p:nvPr/>
        </p:nvSpPr>
        <p:spPr>
          <a:xfrm>
            <a:off x="109491" y="106928"/>
            <a:ext cx="1006389" cy="97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915CE93D-32F3-176F-B9A4-D8AB379A2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27" y="1326567"/>
            <a:ext cx="8037945" cy="523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1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E384-5AE6-C1EC-2430-64D182849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87DFC9B-7845-6FA3-2CA5-7E2CB3AEF3C0}"/>
              </a:ext>
            </a:extLst>
          </p:cNvPr>
          <p:cNvSpPr/>
          <p:nvPr/>
        </p:nvSpPr>
        <p:spPr>
          <a:xfrm>
            <a:off x="301537" y="1364891"/>
            <a:ext cx="11784109" cy="520824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비교 이미지의 </a:t>
            </a:r>
            <a:r>
              <a:rPr lang="en-US" altLang="ko-KR" b="1" dirty="0">
                <a:solidFill>
                  <a:schemeClr val="tx1"/>
                </a:solidFill>
              </a:rPr>
              <a:t>OCR TEXT key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D44C8-4759-63EC-590D-BAB00C2BC5C3}"/>
              </a:ext>
            </a:extLst>
          </p:cNvPr>
          <p:cNvSpPr txBox="1"/>
          <p:nvPr/>
        </p:nvSpPr>
        <p:spPr>
          <a:xfrm>
            <a:off x="407891" y="5508560"/>
            <a:ext cx="11784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effectLst/>
                <a:latin typeface="Consolas" panose="020B0609020204030204" pitchFamily="49" charset="0"/>
              </a:rPr>
              <a:t>['</a:t>
            </a:r>
            <a:r>
              <a:rPr lang="ko-KR" altLang="en-US" sz="1600" b="0" i="0" dirty="0">
                <a:effectLst/>
                <a:latin typeface="Consolas" panose="020B0609020204030204" pitchFamily="49" charset="0"/>
              </a:rPr>
              <a:t>미세요</a:t>
            </a:r>
            <a:r>
              <a:rPr lang="en-US" altLang="ko-KR" sz="1600" b="0" i="0" dirty="0">
                <a:effectLst/>
                <a:latin typeface="Consolas" panose="020B0609020204030204" pitchFamily="49" charset="0"/>
              </a:rPr>
              <a:t>', 'PUSH', '</a:t>
            </a:r>
            <a:r>
              <a:rPr lang="ko-KR" altLang="en-US" sz="1600" b="0" i="0" dirty="0" err="1">
                <a:effectLst/>
                <a:latin typeface="Consolas" panose="020B0609020204030204" pitchFamily="49" charset="0"/>
              </a:rPr>
              <a:t>고정문</a:t>
            </a:r>
            <a:r>
              <a:rPr lang="en-US" altLang="ko-KR" sz="1600" b="0" i="0" dirty="0"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600" b="0" i="0" dirty="0">
                <a:effectLst/>
                <a:latin typeface="Consolas" panose="020B0609020204030204" pitchFamily="49" charset="0"/>
              </a:rPr>
              <a:t>세중공동캠퍼스</a:t>
            </a:r>
            <a:r>
              <a:rPr lang="en-US" altLang="ko-KR" sz="1600" b="0" i="0" dirty="0">
                <a:effectLst/>
                <a:latin typeface="Consolas" panose="020B0609020204030204" pitchFamily="49" charset="0"/>
              </a:rPr>
              <a:t>', 'CARD', '</a:t>
            </a:r>
            <a:r>
              <a:rPr lang="ko-KR" altLang="en-US" sz="1600" b="0" i="0" dirty="0">
                <a:effectLst/>
                <a:latin typeface="Consolas" panose="020B0609020204030204" pitchFamily="49" charset="0"/>
              </a:rPr>
              <a:t>강의실</a:t>
            </a:r>
            <a:r>
              <a:rPr lang="en-US" altLang="ko-KR" sz="1600" b="0" i="0" dirty="0">
                <a:effectLst/>
                <a:latin typeface="Consolas" panose="020B0609020204030204" pitchFamily="49" charset="0"/>
              </a:rPr>
              <a:t>', '3F', '</a:t>
            </a:r>
            <a:r>
              <a:rPr lang="ko-KR" altLang="en-US" sz="1600" b="0" i="0" dirty="0">
                <a:effectLst/>
                <a:latin typeface="Consolas" panose="020B0609020204030204" pitchFamily="49" charset="0"/>
              </a:rPr>
              <a:t>소화기</a:t>
            </a:r>
            <a:r>
              <a:rPr lang="en-US" altLang="ko-KR" sz="1600" b="0" i="0" dirty="0">
                <a:effectLst/>
                <a:latin typeface="Consolas" panose="020B0609020204030204" pitchFamily="49" charset="0"/>
              </a:rPr>
              <a:t>', '2', '1', '</a:t>
            </a:r>
            <a:r>
              <a:rPr lang="ko-KR" altLang="en-US" sz="1600" b="0" i="0" dirty="0">
                <a:effectLst/>
                <a:latin typeface="Consolas" panose="020B0609020204030204" pitchFamily="49" charset="0"/>
              </a:rPr>
              <a:t>연구실</a:t>
            </a:r>
            <a:r>
              <a:rPr lang="en-US" altLang="ko-KR" sz="1600" b="0" i="0" dirty="0">
                <a:effectLst/>
                <a:latin typeface="Consolas" panose="020B0609020204030204" pitchFamily="49" charset="0"/>
              </a:rPr>
              <a:t>', 'SW']</a:t>
            </a:r>
            <a:endParaRPr lang="ko-KR" altLang="en-US" sz="1600" dirty="0"/>
          </a:p>
        </p:txBody>
      </p:sp>
      <p:pic>
        <p:nvPicPr>
          <p:cNvPr id="5" name="그림 4" descr="실내, 벽, 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AA3297F-C6D7-C6D2-AEF8-FDBFBF33C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2493" y="2527156"/>
            <a:ext cx="3088789" cy="2317376"/>
          </a:xfrm>
          <a:prstGeom prst="rect">
            <a:avLst/>
          </a:prstGeom>
        </p:spPr>
      </p:pic>
      <p:pic>
        <p:nvPicPr>
          <p:cNvPr id="6" name="그림 5" descr="실내, 벽, 냉장고이(가) 표시된 사진&#10;&#10;자동 생성된 설명">
            <a:extLst>
              <a:ext uri="{FF2B5EF4-FFF2-40B4-BE49-F238E27FC236}">
                <a16:creationId xmlns:a16="http://schemas.microsoft.com/office/drawing/2014/main" id="{9E018CC7-1148-2EDE-A763-D1D14C84C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1043" y="2526611"/>
            <a:ext cx="3084436" cy="2314111"/>
          </a:xfrm>
          <a:prstGeom prst="rect">
            <a:avLst/>
          </a:prstGeom>
        </p:spPr>
      </p:pic>
      <p:pic>
        <p:nvPicPr>
          <p:cNvPr id="7" name="그림 6" descr="텍스트, 실내, 벽, 냉장고이(가) 표시된 사진&#10;&#10;자동 생성된 설명">
            <a:extLst>
              <a:ext uri="{FF2B5EF4-FFF2-40B4-BE49-F238E27FC236}">
                <a16:creationId xmlns:a16="http://schemas.microsoft.com/office/drawing/2014/main" id="{D3805BFC-A4D5-B444-EF57-C4FFFC7EF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3673" y="2526611"/>
            <a:ext cx="3084436" cy="2314111"/>
          </a:xfrm>
          <a:prstGeom prst="rect">
            <a:avLst/>
          </a:prstGeom>
        </p:spPr>
      </p:pic>
      <p:pic>
        <p:nvPicPr>
          <p:cNvPr id="8" name="그림 7" descr="텍스트, 벽, 실내, 알루미늄이(가) 표시된 사진&#10;&#10;자동 생성된 설명">
            <a:extLst>
              <a:ext uri="{FF2B5EF4-FFF2-40B4-BE49-F238E27FC236}">
                <a16:creationId xmlns:a16="http://schemas.microsoft.com/office/drawing/2014/main" id="{83AD05E9-E6CF-99EA-E5FF-8038B610F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30669" y="2526611"/>
            <a:ext cx="3084437" cy="2314111"/>
          </a:xfrm>
          <a:prstGeom prst="rect">
            <a:avLst/>
          </a:prstGeom>
        </p:spPr>
      </p:pic>
      <p:sp>
        <p:nvSpPr>
          <p:cNvPr id="58" name="object 2">
            <a:extLst>
              <a:ext uri="{FF2B5EF4-FFF2-40B4-BE49-F238E27FC236}">
                <a16:creationId xmlns:a16="http://schemas.microsoft.com/office/drawing/2014/main" id="{70AED538-B808-E39A-52CA-8F396F692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7808" y="396558"/>
            <a:ext cx="233638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ko-KR" altLang="en-US" b="1" spc="-17" dirty="0"/>
              <a:t>알고리즘</a:t>
            </a:r>
            <a:endParaRPr b="1" spc="-17" dirty="0"/>
          </a:p>
        </p:txBody>
      </p:sp>
      <p:pic>
        <p:nvPicPr>
          <p:cNvPr id="59" name="object 3">
            <a:extLst>
              <a:ext uri="{FF2B5EF4-FFF2-40B4-BE49-F238E27FC236}">
                <a16:creationId xmlns:a16="http://schemas.microsoft.com/office/drawing/2014/main" id="{92EFA8A7-6B43-B134-9C1E-80B3200EC2C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491" y="106928"/>
            <a:ext cx="850899" cy="68579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DEC45C86-0792-6BD3-614C-46208559F045}"/>
              </a:ext>
            </a:extLst>
          </p:cNvPr>
          <p:cNvSpPr/>
          <p:nvPr/>
        </p:nvSpPr>
        <p:spPr>
          <a:xfrm>
            <a:off x="109491" y="106928"/>
            <a:ext cx="1006389" cy="97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CACED-935A-4C83-C929-694412E4E5EB}"/>
              </a:ext>
            </a:extLst>
          </p:cNvPr>
          <p:cNvSpPr txBox="1"/>
          <p:nvPr/>
        </p:nvSpPr>
        <p:spPr>
          <a:xfrm>
            <a:off x="1205526" y="5948513"/>
            <a:ext cx="2174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ym typeface="Wingdings" panose="05000000000000000000" pitchFamily="2" charset="2"/>
              </a:rPr>
              <a:t></a:t>
            </a:r>
            <a:r>
              <a:rPr lang="ko-KR" altLang="en-US" sz="2800" b="1" dirty="0"/>
              <a:t>변별력 </a:t>
            </a:r>
            <a:r>
              <a:rPr lang="en-US" altLang="ko-KR" sz="2800" b="1" dirty="0"/>
              <a:t>X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6103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DD172-B703-4C9A-CC15-03D6BEE54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0C8008-B590-4E69-251E-3EECA59C0303}"/>
              </a:ext>
            </a:extLst>
          </p:cNvPr>
          <p:cNvSpPr/>
          <p:nvPr/>
        </p:nvSpPr>
        <p:spPr>
          <a:xfrm>
            <a:off x="301537" y="1364891"/>
            <a:ext cx="11784109" cy="520824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비교 이미지의 </a:t>
            </a:r>
            <a:r>
              <a:rPr lang="en-US" altLang="ko-KR" b="1" dirty="0">
                <a:solidFill>
                  <a:schemeClr val="tx1"/>
                </a:solidFill>
              </a:rPr>
              <a:t>OCR TEXT key </a:t>
            </a:r>
            <a:r>
              <a:rPr lang="ko-KR" altLang="en-US" b="1" dirty="0">
                <a:solidFill>
                  <a:schemeClr val="tx1"/>
                </a:solidFill>
              </a:rPr>
              <a:t>값 중 </a:t>
            </a:r>
            <a:r>
              <a:rPr lang="en-US" altLang="ko-KR" b="1" dirty="0">
                <a:solidFill>
                  <a:schemeClr val="tx1"/>
                </a:solidFill>
              </a:rPr>
              <a:t>20</a:t>
            </a:r>
            <a:r>
              <a:rPr lang="ko-KR" altLang="en-US" b="1" dirty="0">
                <a:solidFill>
                  <a:schemeClr val="tx1"/>
                </a:solidFill>
              </a:rPr>
              <a:t>개 이하의 값이 포함된 </a:t>
            </a:r>
            <a:r>
              <a:rPr lang="en-US" altLang="ko-KR" b="1" dirty="0">
                <a:solidFill>
                  <a:schemeClr val="tx1"/>
                </a:solidFill>
              </a:rPr>
              <a:t>key</a:t>
            </a:r>
            <a:r>
              <a:rPr lang="ko-KR" altLang="en-US" b="1" dirty="0">
                <a:solidFill>
                  <a:schemeClr val="tx1"/>
                </a:solidFill>
              </a:rPr>
              <a:t>만 사용</a:t>
            </a: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object 2">
            <a:extLst>
              <a:ext uri="{FF2B5EF4-FFF2-40B4-BE49-F238E27FC236}">
                <a16:creationId xmlns:a16="http://schemas.microsoft.com/office/drawing/2014/main" id="{D5D5E64A-2FC3-4485-A3D8-6F5FF89A3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7808" y="396558"/>
            <a:ext cx="233638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ko-KR" altLang="en-US" b="1" spc="-17" dirty="0"/>
              <a:t>알고리즘</a:t>
            </a:r>
            <a:endParaRPr b="1" spc="-17" dirty="0"/>
          </a:p>
        </p:txBody>
      </p:sp>
      <p:pic>
        <p:nvPicPr>
          <p:cNvPr id="59" name="object 3">
            <a:extLst>
              <a:ext uri="{FF2B5EF4-FFF2-40B4-BE49-F238E27FC236}">
                <a16:creationId xmlns:a16="http://schemas.microsoft.com/office/drawing/2014/main" id="{BE1B277B-6593-11C2-D3D6-30725A8C316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91" y="106928"/>
            <a:ext cx="850899" cy="68579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843F092D-5156-243A-EFD8-7844AEE8BE79}"/>
              </a:ext>
            </a:extLst>
          </p:cNvPr>
          <p:cNvSpPr/>
          <p:nvPr/>
        </p:nvSpPr>
        <p:spPr>
          <a:xfrm>
            <a:off x="109491" y="106928"/>
            <a:ext cx="1006389" cy="97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1419FB-6B0A-BC5A-9879-E3BEEFDB1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0" y="2299852"/>
            <a:ext cx="3195918" cy="39545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BD3A6F-4707-0A54-91B4-45C6F1DA7FEB}"/>
              </a:ext>
            </a:extLst>
          </p:cNvPr>
          <p:cNvSpPr txBox="1"/>
          <p:nvPr/>
        </p:nvSpPr>
        <p:spPr>
          <a:xfrm>
            <a:off x="4177552" y="2879809"/>
            <a:ext cx="4930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‘313’, ‘A </a:t>
            </a:r>
            <a:r>
              <a:rPr lang="ko-KR" altLang="en-US" sz="1800" dirty="0"/>
              <a:t>대학원</a:t>
            </a:r>
            <a:r>
              <a:rPr lang="en-US" altLang="ko-KR" sz="1800" dirty="0"/>
              <a:t>’</a:t>
            </a:r>
            <a:r>
              <a:rPr lang="ko-KR" altLang="en-US" sz="1800" dirty="0"/>
              <a:t> </a:t>
            </a:r>
            <a:r>
              <a:rPr lang="en-US" altLang="ko-KR" sz="1800" dirty="0"/>
              <a:t>‘</a:t>
            </a:r>
            <a:r>
              <a:rPr lang="ko-KR" altLang="en-US" sz="1800" dirty="0"/>
              <a:t>미세요</a:t>
            </a:r>
            <a:r>
              <a:rPr lang="en-US" altLang="ko-KR" sz="1800" dirty="0"/>
              <a:t>’</a:t>
            </a:r>
            <a:r>
              <a:rPr lang="ko-KR" altLang="en-US" sz="1800" dirty="0"/>
              <a:t> </a:t>
            </a:r>
            <a:r>
              <a:rPr lang="en-US" altLang="ko-KR" sz="1800" dirty="0"/>
              <a:t>‘</a:t>
            </a:r>
            <a:r>
              <a:rPr lang="ko-KR" altLang="en-US" sz="1800" dirty="0"/>
              <a:t>강의실</a:t>
            </a:r>
            <a:r>
              <a:rPr lang="en-US" altLang="ko-KR" sz="1800" dirty="0"/>
              <a:t>’,</a:t>
            </a:r>
            <a:r>
              <a:rPr lang="ko-KR" altLang="en-US" sz="1800" dirty="0"/>
              <a:t> </a:t>
            </a:r>
            <a:r>
              <a:rPr lang="en-US" altLang="ko-KR" sz="1800" b="0" i="0" dirty="0">
                <a:effectLst/>
                <a:latin typeface="Consolas" panose="020B0609020204030204" pitchFamily="49" charset="0"/>
              </a:rPr>
              <a:t>'PUSH’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                          </a:t>
            </a:r>
          </a:p>
          <a:p>
            <a:pPr marL="0" indent="0">
              <a:buNone/>
            </a:pPr>
            <a:r>
              <a:rPr lang="en-US" altLang="ko-KR" sz="1800" b="1" dirty="0">
                <a:latin typeface="Consolas" panose="020B0609020204030204" pitchFamily="49" charset="0"/>
              </a:rPr>
              <a:t>-&gt; </a:t>
            </a:r>
            <a:r>
              <a:rPr lang="en-US" altLang="ko-KR" sz="1800" dirty="0"/>
              <a:t>‘313’,</a:t>
            </a:r>
            <a:r>
              <a:rPr lang="ko-KR" altLang="en-US" sz="1800" dirty="0"/>
              <a:t> </a:t>
            </a:r>
            <a:r>
              <a:rPr lang="en-US" altLang="ko-KR" sz="1800" dirty="0"/>
              <a:t>‘A </a:t>
            </a:r>
            <a:r>
              <a:rPr lang="ko-KR" altLang="en-US" sz="1800" dirty="0"/>
              <a:t>대학원</a:t>
            </a:r>
            <a:r>
              <a:rPr lang="en-US" altLang="ko-KR" sz="1800" dirty="0"/>
              <a:t>’ </a:t>
            </a:r>
            <a:r>
              <a:rPr lang="ko-KR" altLang="en-US" sz="1800" b="0" i="0" dirty="0">
                <a:effectLst/>
                <a:latin typeface="Consolas" panose="020B0609020204030204" pitchFamily="49" charset="0"/>
              </a:rPr>
              <a:t>사용</a:t>
            </a:r>
            <a:endParaRPr lang="en-US" altLang="ko-KR" sz="1800" b="0" i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-&gt; </a:t>
            </a:r>
            <a:r>
              <a:rPr lang="ko-KR" altLang="en-US" sz="1800" dirty="0">
                <a:latin typeface="Consolas" panose="020B0609020204030204" pitchFamily="49" charset="0"/>
              </a:rPr>
              <a:t>위의 </a:t>
            </a:r>
            <a:r>
              <a:rPr lang="en-US" altLang="ko-KR" sz="1800" dirty="0">
                <a:latin typeface="Consolas" panose="020B0609020204030204" pitchFamily="49" charset="0"/>
              </a:rPr>
              <a:t>text</a:t>
            </a:r>
            <a:r>
              <a:rPr lang="ko-KR" altLang="en-US" sz="1800" dirty="0">
                <a:latin typeface="Consolas" panose="020B0609020204030204" pitchFamily="49" charset="0"/>
              </a:rPr>
              <a:t> 중 </a:t>
            </a:r>
            <a:r>
              <a:rPr lang="en-US" altLang="ko-KR" sz="1800" dirty="0">
                <a:latin typeface="Consolas" panose="020B0609020204030204" pitchFamily="49" charset="0"/>
              </a:rPr>
              <a:t>‘313’</a:t>
            </a:r>
            <a:r>
              <a:rPr lang="ko-KR" altLang="en-US" sz="1800" dirty="0">
                <a:latin typeface="Consolas" panose="020B0609020204030204" pitchFamily="49" charset="0"/>
              </a:rPr>
              <a:t>은 유용한 </a:t>
            </a:r>
            <a:r>
              <a:rPr lang="en-US" altLang="ko-KR" sz="1800" dirty="0">
                <a:latin typeface="Consolas" panose="020B0609020204030204" pitchFamily="49" charset="0"/>
              </a:rPr>
              <a:t>text</a:t>
            </a:r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5BA76-BD7B-EA43-1434-384C8C6250CE}"/>
              </a:ext>
            </a:extLst>
          </p:cNvPr>
          <p:cNvSpPr txBox="1"/>
          <p:nvPr/>
        </p:nvSpPr>
        <p:spPr>
          <a:xfrm>
            <a:off x="4860334" y="4803415"/>
            <a:ext cx="6611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높은 검출율을 보여줄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268273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31327C-7456-0047-A7E7-C4BDB3934FD7}"/>
              </a:ext>
            </a:extLst>
          </p:cNvPr>
          <p:cNvSpPr/>
          <p:nvPr/>
        </p:nvSpPr>
        <p:spPr>
          <a:xfrm>
            <a:off x="6347013" y="1854617"/>
            <a:ext cx="5576045" cy="429517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>
              <a:buNone/>
            </a:pPr>
            <a:r>
              <a:rPr lang="en-US" altLang="ko-KR" sz="1800" b="1" dirty="0">
                <a:solidFill>
                  <a:schemeClr val="tx1"/>
                </a:solidFill>
              </a:rPr>
              <a:t>OCR</a:t>
            </a:r>
            <a:r>
              <a:rPr lang="ko-KR" altLang="en-US" sz="1800" b="1" dirty="0">
                <a:solidFill>
                  <a:schemeClr val="tx1"/>
                </a:solidFill>
              </a:rPr>
              <a:t>을 이용하여 성공적으로 위치 추정 성공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F5FCE1F-703A-FE86-8383-46CBA9F0BCA4}"/>
              </a:ext>
            </a:extLst>
          </p:cNvPr>
          <p:cNvSpPr/>
          <p:nvPr/>
        </p:nvSpPr>
        <p:spPr>
          <a:xfrm>
            <a:off x="499722" y="1854617"/>
            <a:ext cx="5345266" cy="429517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OCR</a:t>
            </a:r>
            <a:r>
              <a:rPr lang="ko-KR" altLang="en-US" sz="1800" b="1" dirty="0">
                <a:solidFill>
                  <a:schemeClr val="tx1"/>
                </a:solidFill>
              </a:rPr>
              <a:t> 실패시에도 </a:t>
            </a:r>
            <a:r>
              <a:rPr lang="en-US" altLang="ko-KR" sz="1800" b="1" dirty="0" err="1">
                <a:solidFill>
                  <a:schemeClr val="tx1"/>
                </a:solidFill>
              </a:rPr>
              <a:t>NetVLAD</a:t>
            </a:r>
            <a:r>
              <a:rPr lang="ko-KR" altLang="en-US" sz="1800" b="1" dirty="0">
                <a:solidFill>
                  <a:schemeClr val="tx1"/>
                </a:solidFill>
              </a:rPr>
              <a:t>로 위치 추정 성공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56DE46E-8FDB-11E4-B736-BE3DED344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201"/>
            <a:ext cx="10515600" cy="5208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구별된 정보에서 추출된 모든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와 비교 이미지의 </a:t>
            </a:r>
            <a:r>
              <a:rPr lang="en-US" altLang="ko-KR" sz="2000" dirty="0"/>
              <a:t>OCR TEXT key</a:t>
            </a:r>
            <a:r>
              <a:rPr lang="ko-KR" altLang="en-US" sz="2000" dirty="0"/>
              <a:t> 비교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              </a:t>
            </a:r>
          </a:p>
          <a:p>
            <a:pPr marL="0" indent="0">
              <a:buNone/>
            </a:pPr>
            <a:r>
              <a:rPr lang="en-US" altLang="ko-KR" sz="2000" dirty="0"/>
              <a:t>                           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D2E5583-F7E3-A217-1B83-1F011AC644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7808" y="396558"/>
            <a:ext cx="233638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ko-KR" altLang="en-US" b="1" spc="-17" dirty="0"/>
              <a:t>성능</a:t>
            </a:r>
            <a:endParaRPr b="1" spc="-17" dirty="0"/>
          </a:p>
        </p:txBody>
      </p:sp>
      <p:pic>
        <p:nvPicPr>
          <p:cNvPr id="6" name="그림 5" descr="실내, 알루미늄, 텍스트, 비행기이(가) 표시된 사진&#10;&#10;자동 생성된 설명">
            <a:extLst>
              <a:ext uri="{FF2B5EF4-FFF2-40B4-BE49-F238E27FC236}">
                <a16:creationId xmlns:a16="http://schemas.microsoft.com/office/drawing/2014/main" id="{20374F07-4D24-9621-EF98-D015A5C42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812" y="2924458"/>
            <a:ext cx="3096345" cy="2323046"/>
          </a:xfrm>
          <a:prstGeom prst="rect">
            <a:avLst/>
          </a:prstGeom>
        </p:spPr>
      </p:pic>
      <p:pic>
        <p:nvPicPr>
          <p:cNvPr id="7" name="그림 6" descr="실내, 벽, 텍스트, 알루미늄이(가) 표시된 사진&#10;&#10;자동 생성된 설명">
            <a:extLst>
              <a:ext uri="{FF2B5EF4-FFF2-40B4-BE49-F238E27FC236}">
                <a16:creationId xmlns:a16="http://schemas.microsoft.com/office/drawing/2014/main" id="{FDE5A198-EE76-BFFA-DE76-CC963E463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38632" y="2924458"/>
            <a:ext cx="3096347" cy="2323047"/>
          </a:xfrm>
          <a:prstGeom prst="rect">
            <a:avLst/>
          </a:prstGeom>
        </p:spPr>
      </p:pic>
      <p:pic>
        <p:nvPicPr>
          <p:cNvPr id="8" name="그림 7" descr="텍스트, 알루미늄, 픽스처, 실내이(가) 표시된 사진&#10;&#10;자동 생성된 설명">
            <a:extLst>
              <a:ext uri="{FF2B5EF4-FFF2-40B4-BE49-F238E27FC236}">
                <a16:creationId xmlns:a16="http://schemas.microsoft.com/office/drawing/2014/main" id="{7CB48759-C69C-E7B4-E7AF-F33D6FAA1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10831" y="2924459"/>
            <a:ext cx="3096348" cy="2323048"/>
          </a:xfrm>
          <a:prstGeom prst="rect">
            <a:avLst/>
          </a:prstGeom>
        </p:spPr>
      </p:pic>
      <p:pic>
        <p:nvPicPr>
          <p:cNvPr id="9" name="그림 8" descr="텍스트, 실내, 벽, 화이트보드이(가) 표시된 사진&#10;&#10;자동 생성된 설명">
            <a:extLst>
              <a:ext uri="{FF2B5EF4-FFF2-40B4-BE49-F238E27FC236}">
                <a16:creationId xmlns:a16="http://schemas.microsoft.com/office/drawing/2014/main" id="{393D755C-B036-A42A-5582-913219C1E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02010" y="2924458"/>
            <a:ext cx="3096348" cy="232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7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24B45-BE5A-E577-A7DD-B8B9FCA36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2E5E59-7ED3-AF52-9492-2B97255C6470}"/>
              </a:ext>
            </a:extLst>
          </p:cNvPr>
          <p:cNvSpPr/>
          <p:nvPr/>
        </p:nvSpPr>
        <p:spPr>
          <a:xfrm>
            <a:off x="6347013" y="1854617"/>
            <a:ext cx="5576045" cy="429517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GUI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2B80D1-8C09-787D-7A8F-F84F4AEAB131}"/>
              </a:ext>
            </a:extLst>
          </p:cNvPr>
          <p:cNvSpPr/>
          <p:nvPr/>
        </p:nvSpPr>
        <p:spPr>
          <a:xfrm>
            <a:off x="499722" y="1854617"/>
            <a:ext cx="5345266" cy="429517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</a:rPr>
              <a:t>성능비교</a:t>
            </a: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2BCDBAB-43EF-B9E0-A07B-0057BA5A56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7808" y="396558"/>
            <a:ext cx="2336381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ko-KR" altLang="en-US" b="1" spc="-17" dirty="0"/>
              <a:t>성능</a:t>
            </a:r>
            <a:endParaRPr b="1" spc="-17" dirty="0"/>
          </a:p>
        </p:txBody>
      </p:sp>
      <p:pic>
        <p:nvPicPr>
          <p:cNvPr id="11" name="그림 10" descr="스크린샷, 디자인, 도표, 직사각형이(가) 표시된 사진&#10;&#10;자동 생성된 설명">
            <a:extLst>
              <a:ext uri="{FF2B5EF4-FFF2-40B4-BE49-F238E27FC236}">
                <a16:creationId xmlns:a16="http://schemas.microsoft.com/office/drawing/2014/main" id="{317A2CE9-1AE0-3316-A814-D4989B2EE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794" y="2413000"/>
            <a:ext cx="5226482" cy="3060700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4588CF8-4255-4E92-FFD5-1EEF4393F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5072"/>
              </p:ext>
            </p:extLst>
          </p:nvPr>
        </p:nvGraphicFramePr>
        <p:xfrm>
          <a:off x="567891" y="2901535"/>
          <a:ext cx="5208928" cy="22013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2232">
                  <a:extLst>
                    <a:ext uri="{9D8B030D-6E8A-4147-A177-3AD203B41FA5}">
                      <a16:colId xmlns:a16="http://schemas.microsoft.com/office/drawing/2014/main" val="2108703087"/>
                    </a:ext>
                  </a:extLst>
                </a:gridCol>
                <a:gridCol w="1302232">
                  <a:extLst>
                    <a:ext uri="{9D8B030D-6E8A-4147-A177-3AD203B41FA5}">
                      <a16:colId xmlns:a16="http://schemas.microsoft.com/office/drawing/2014/main" val="1628029009"/>
                    </a:ext>
                  </a:extLst>
                </a:gridCol>
                <a:gridCol w="1302232">
                  <a:extLst>
                    <a:ext uri="{9D8B030D-6E8A-4147-A177-3AD203B41FA5}">
                      <a16:colId xmlns:a16="http://schemas.microsoft.com/office/drawing/2014/main" val="729337630"/>
                    </a:ext>
                  </a:extLst>
                </a:gridCol>
                <a:gridCol w="1302232">
                  <a:extLst>
                    <a:ext uri="{9D8B030D-6E8A-4147-A177-3AD203B41FA5}">
                      <a16:colId xmlns:a16="http://schemas.microsoft.com/office/drawing/2014/main" val="171999327"/>
                    </a:ext>
                  </a:extLst>
                </a:gridCol>
              </a:tblGrid>
              <a:tr h="733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lt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lt"/>
                        </a:rPr>
                        <a:t>전체 적중률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lt"/>
                        </a:rPr>
                        <a:t>좌표 적중률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lt"/>
                        </a:rPr>
                        <a:t>층 적중률</a:t>
                      </a:r>
                      <a:endParaRPr lang="en-US" altLang="ko-KR" sz="16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147034"/>
                  </a:ext>
                </a:extLst>
              </a:tr>
              <a:tr h="733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+mn-lt"/>
                        </a:rPr>
                        <a:t>NetVLAD</a:t>
                      </a:r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lt"/>
                        </a:rPr>
                        <a:t>40.74</a:t>
                      </a:r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lt"/>
                        </a:rPr>
                        <a:t>67.13</a:t>
                      </a:r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lt"/>
                        </a:rPr>
                        <a:t>57.41</a:t>
                      </a:r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827642"/>
                  </a:ext>
                </a:extLst>
              </a:tr>
              <a:tr h="733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lt"/>
                        </a:rPr>
                        <a:t>OCR</a:t>
                      </a:r>
                    </a:p>
                    <a:p>
                      <a:pPr algn="ctr" latinLnBrk="1"/>
                      <a:r>
                        <a:rPr lang="en-US" altLang="ko-KR" sz="1600" b="1" dirty="0" err="1">
                          <a:latin typeface="+mn-lt"/>
                        </a:rPr>
                        <a:t>NetVLAD</a:t>
                      </a:r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lt"/>
                        </a:rPr>
                        <a:t>54.17</a:t>
                      </a:r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lt"/>
                        </a:rPr>
                        <a:t>70</a:t>
                      </a:r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n-lt"/>
                        </a:rPr>
                        <a:t>73.5</a:t>
                      </a:r>
                      <a:endParaRPr lang="ko-KR" altLang="en-US" sz="16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675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095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278</Words>
  <Application>Microsoft Office PowerPoint</Application>
  <PresentationFormat>와이드스크린</PresentationFormat>
  <Paragraphs>63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Consolas</vt:lpstr>
      <vt:lpstr>Wingdings</vt:lpstr>
      <vt:lpstr>Office 테마</vt:lpstr>
      <vt:lpstr>OCR과 NetVLAD를 활용한 이미지 기반 위치 추정 시스템</vt:lpstr>
      <vt:lpstr>팀원 소개</vt:lpstr>
      <vt:lpstr>프로젝트 소개</vt:lpstr>
      <vt:lpstr>개발 필요성</vt:lpstr>
      <vt:lpstr>알고리즘 구조</vt:lpstr>
      <vt:lpstr>알고리즘</vt:lpstr>
      <vt:lpstr>알고리즘</vt:lpstr>
      <vt:lpstr>성능</vt:lpstr>
      <vt:lpstr>성능</vt:lpstr>
      <vt:lpstr>진행 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최진</dc:creator>
  <cp:lastModifiedBy>현빈 김</cp:lastModifiedBy>
  <cp:revision>10</cp:revision>
  <dcterms:created xsi:type="dcterms:W3CDTF">2024-11-12T00:35:04Z</dcterms:created>
  <dcterms:modified xsi:type="dcterms:W3CDTF">2024-11-25T08:30:21Z</dcterms:modified>
</cp:coreProperties>
</file>